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Noto Sans TC"/>
      <p:regular r:id="rId13"/>
      <p:bold r:id="rId14"/>
    </p:embeddedFont>
    <p:embeddedFont>
      <p:font typeface="Sora Medium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hjjdbn6n0zN8IY0guxXkqGhZ8D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NotoSansTC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SoraMedium-regular.fntdata"/><Relationship Id="rId14" Type="http://schemas.openxmlformats.org/officeDocument/2006/relationships/font" Target="fonts/NotoSansTC-bold.fntdata"/><Relationship Id="rId17" Type="http://customschemas.google.com/relationships/presentationmetadata" Target="metadata"/><Relationship Id="rId16" Type="http://schemas.openxmlformats.org/officeDocument/2006/relationships/font" Target="fonts/Sora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9.png"/><Relationship Id="rId6" Type="http://schemas.openxmlformats.org/officeDocument/2006/relationships/image" Target="../media/image28.png"/><Relationship Id="rId7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Relationship Id="rId7" Type="http://schemas.openxmlformats.org/officeDocument/2006/relationships/image" Target="../media/image31.png"/><Relationship Id="rId8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6280190" y="2059186"/>
            <a:ext cx="7556421" cy="1956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6150"/>
              <a:buFont typeface="Sora Medium"/>
              <a:buNone/>
            </a:pPr>
            <a:r>
              <a:rPr b="0" i="0" lang="en-US" sz="615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Introducción a Cloud Computing</a:t>
            </a:r>
            <a:endParaRPr b="0" i="0" sz="6150" u="none" cap="none" strike="noStrike"/>
          </a:p>
        </p:txBody>
      </p:sp>
      <p:sp>
        <p:nvSpPr>
          <p:cNvPr id="50" name="Google Shape;50;p1"/>
          <p:cNvSpPr/>
          <p:nvPr/>
        </p:nvSpPr>
        <p:spPr>
          <a:xfrm>
            <a:off x="6280190" y="4355783"/>
            <a:ext cx="7556421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cloud computing revoluciona la forma en que las organizaciones almacenan, procesan y acceden a la información. Esta tecnología ofrece una variedad de beneficios, desde la escalabilidad y flexibilidad hasta la reducción de costos. Exploraremos a fondo esta innovadora solución informática.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"/>
          <p:cNvSpPr/>
          <p:nvPr/>
        </p:nvSpPr>
        <p:spPr>
          <a:xfrm>
            <a:off x="6280190" y="1130856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b="0" i="0" lang="en-US" sz="445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Definición y Beneficios del Cloud Computing</a:t>
            </a:r>
            <a:endParaRPr b="0" i="0" sz="4450" u="none" cap="none" strike="noStrike"/>
          </a:p>
        </p:txBody>
      </p:sp>
      <p:sp>
        <p:nvSpPr>
          <p:cNvPr id="58" name="Google Shape;58;p2"/>
          <p:cNvSpPr/>
          <p:nvPr/>
        </p:nvSpPr>
        <p:spPr>
          <a:xfrm>
            <a:off x="6280190" y="2888575"/>
            <a:ext cx="3664863" cy="4210169"/>
          </a:xfrm>
          <a:prstGeom prst="roundRect">
            <a:avLst>
              <a:gd fmla="val 92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6507004" y="311538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Definición</a:t>
            </a:r>
            <a:endParaRPr b="0" i="0" sz="2200" u="none" cap="none" strike="noStrike"/>
          </a:p>
        </p:txBody>
      </p:sp>
      <p:sp>
        <p:nvSpPr>
          <p:cNvPr id="60" name="Google Shape;60;p2"/>
          <p:cNvSpPr/>
          <p:nvPr/>
        </p:nvSpPr>
        <p:spPr>
          <a:xfrm>
            <a:off x="6507004" y="3605808"/>
            <a:ext cx="3211235" cy="3266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cloud computing es un modelo de prestación de servicios informáticos a través de Internet, donde los recursos como el almacenamiento, el procesamiento y la memoria se proporcionan de forma dinámica y a demanda.</a:t>
            </a:r>
            <a:endParaRPr b="0" i="0" sz="1750" u="none" cap="none" strike="noStrike"/>
          </a:p>
        </p:txBody>
      </p:sp>
      <p:sp>
        <p:nvSpPr>
          <p:cNvPr id="61" name="Google Shape;61;p2"/>
          <p:cNvSpPr/>
          <p:nvPr/>
        </p:nvSpPr>
        <p:spPr>
          <a:xfrm>
            <a:off x="10171867" y="2888575"/>
            <a:ext cx="3664863" cy="4210169"/>
          </a:xfrm>
          <a:prstGeom prst="roundRect">
            <a:avLst>
              <a:gd fmla="val 92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10398681" y="311538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Beneficios</a:t>
            </a:r>
            <a:endParaRPr b="0" i="0" sz="2200" u="none" cap="none" strike="noStrike"/>
          </a:p>
        </p:txBody>
      </p:sp>
      <p:sp>
        <p:nvSpPr>
          <p:cNvPr id="63" name="Google Shape;63;p2"/>
          <p:cNvSpPr/>
          <p:nvPr/>
        </p:nvSpPr>
        <p:spPr>
          <a:xfrm>
            <a:off x="10398681" y="3605808"/>
            <a:ext cx="3211235" cy="2540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Reduce los costos de infraestructura, ofrece escalabilidad ilimitada, mejora la disponibilidad y la continuidad del negocio, y permite un acceso más flexible a la información.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/>
          <p:nvPr/>
        </p:nvSpPr>
        <p:spPr>
          <a:xfrm>
            <a:off x="793790" y="1818442"/>
            <a:ext cx="1139678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b="0" i="0" lang="en-US" sz="445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Modelos de Servicios: IaaS, PaaS y SaaS</a:t>
            </a:r>
            <a:endParaRPr b="0" i="0" sz="4450" u="none" cap="none" strike="noStrike"/>
          </a:p>
        </p:txBody>
      </p:sp>
      <p:sp>
        <p:nvSpPr>
          <p:cNvPr id="70" name="Google Shape;70;p3"/>
          <p:cNvSpPr/>
          <p:nvPr/>
        </p:nvSpPr>
        <p:spPr>
          <a:xfrm>
            <a:off x="793790" y="3094196"/>
            <a:ext cx="3978116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IaaS (Infraestructura como Servicio)</a:t>
            </a:r>
            <a:endParaRPr b="0" i="0" sz="2200" u="none" cap="none" strike="noStrike"/>
          </a:p>
        </p:txBody>
      </p:sp>
      <p:sp>
        <p:nvSpPr>
          <p:cNvPr id="71" name="Google Shape;71;p3"/>
          <p:cNvSpPr/>
          <p:nvPr/>
        </p:nvSpPr>
        <p:spPr>
          <a:xfrm>
            <a:off x="793790" y="4029670"/>
            <a:ext cx="3978116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Proporciona acceso a recursos de computación, almacenamiento y red a través de una plataforma virtual, permitiendo a los usuarios implementar y gestionar su propia infraestructura.</a:t>
            </a:r>
            <a:endParaRPr b="0" i="0" sz="1750" u="none" cap="none" strike="noStrike"/>
          </a:p>
        </p:txBody>
      </p:sp>
      <p:sp>
        <p:nvSpPr>
          <p:cNvPr id="72" name="Google Shape;72;p3"/>
          <p:cNvSpPr/>
          <p:nvPr/>
        </p:nvSpPr>
        <p:spPr>
          <a:xfrm>
            <a:off x="5332928" y="3094196"/>
            <a:ext cx="3978116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PaaS (Plataforma como Servicio)</a:t>
            </a:r>
            <a:endParaRPr b="0" i="0" sz="2200" u="none" cap="none" strike="noStrike"/>
          </a:p>
        </p:txBody>
      </p:sp>
      <p:sp>
        <p:nvSpPr>
          <p:cNvPr id="73" name="Google Shape;73;p3"/>
          <p:cNvSpPr/>
          <p:nvPr/>
        </p:nvSpPr>
        <p:spPr>
          <a:xfrm>
            <a:off x="5332928" y="4029670"/>
            <a:ext cx="3978116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Ofrece una plataforma de desarrollo y ejecución de aplicaciones sin necesidad de administrar la infraestructura subyacente, lo que agiliza el proceso de creación de software.</a:t>
            </a:r>
            <a:endParaRPr b="0" i="0" sz="1750" u="none" cap="none" strike="noStrike"/>
          </a:p>
        </p:txBody>
      </p:sp>
      <p:sp>
        <p:nvSpPr>
          <p:cNvPr id="74" name="Google Shape;74;p3"/>
          <p:cNvSpPr/>
          <p:nvPr/>
        </p:nvSpPr>
        <p:spPr>
          <a:xfrm>
            <a:off x="9872067" y="3094196"/>
            <a:ext cx="3978116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SaaS (Software como Servicio)</a:t>
            </a:r>
            <a:endParaRPr b="0" i="0" sz="2200" u="none" cap="none" strike="noStrike"/>
          </a:p>
        </p:txBody>
      </p:sp>
      <p:sp>
        <p:nvSpPr>
          <p:cNvPr id="75" name="Google Shape;75;p3"/>
          <p:cNvSpPr/>
          <p:nvPr/>
        </p:nvSpPr>
        <p:spPr>
          <a:xfrm>
            <a:off x="9872067" y="4029670"/>
            <a:ext cx="3978116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Permite acceder a aplicaciones de software a través de Internet, sin necesidad de instalar o mantener el software localmente. Los usuarios pagan por el uso del servicio.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1" name="Google Shape;8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4"/>
          <p:cNvSpPr/>
          <p:nvPr/>
        </p:nvSpPr>
        <p:spPr>
          <a:xfrm>
            <a:off x="6207443" y="892492"/>
            <a:ext cx="7701915" cy="12875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050"/>
              <a:buFont typeface="Sora Medium"/>
              <a:buNone/>
            </a:pPr>
            <a:r>
              <a:rPr b="0" i="0" lang="en-US" sz="405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Ventajas de Adoptar el Cloud Computing</a:t>
            </a:r>
            <a:endParaRPr b="0" i="0" sz="4050" u="none" cap="none" strike="noStrike"/>
          </a:p>
        </p:txBody>
      </p:sp>
      <p:sp>
        <p:nvSpPr>
          <p:cNvPr id="83" name="Google Shape;83;p4"/>
          <p:cNvSpPr/>
          <p:nvPr/>
        </p:nvSpPr>
        <p:spPr>
          <a:xfrm>
            <a:off x="6207443" y="2720697"/>
            <a:ext cx="463510" cy="463510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6373773" y="2797850"/>
            <a:ext cx="130731" cy="309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00"/>
              <a:buFont typeface="Sora Medium"/>
              <a:buNone/>
            </a:pPr>
            <a:r>
              <a:rPr b="0" i="0" lang="en-US" sz="24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1</a:t>
            </a:r>
            <a:endParaRPr b="0" i="0" sz="2400" u="none" cap="none" strike="noStrike"/>
          </a:p>
        </p:txBody>
      </p:sp>
      <p:sp>
        <p:nvSpPr>
          <p:cNvPr id="85" name="Google Shape;85;p4"/>
          <p:cNvSpPr/>
          <p:nvPr/>
        </p:nvSpPr>
        <p:spPr>
          <a:xfrm>
            <a:off x="6876931" y="2720697"/>
            <a:ext cx="2575322" cy="3218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Sora Medium"/>
              <a:buNone/>
            </a:pPr>
            <a:r>
              <a:rPr b="0" i="0" lang="en-US" sz="20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Escalabilidad</a:t>
            </a:r>
            <a:endParaRPr b="0" i="0" sz="2000" u="none" cap="none" strike="noStrike"/>
          </a:p>
        </p:txBody>
      </p:sp>
      <p:sp>
        <p:nvSpPr>
          <p:cNvPr id="86" name="Google Shape;86;p4"/>
          <p:cNvSpPr/>
          <p:nvPr/>
        </p:nvSpPr>
        <p:spPr>
          <a:xfrm>
            <a:off x="6876931" y="3166110"/>
            <a:ext cx="3078480" cy="164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Los recursos en la nube se pueden aumentar o reducir según las necesidades, brindando una mayor flexibilidad.</a:t>
            </a:r>
            <a:endParaRPr b="0" i="0" sz="1600" u="none" cap="none" strike="noStrike"/>
          </a:p>
        </p:txBody>
      </p:sp>
      <p:sp>
        <p:nvSpPr>
          <p:cNvPr id="87" name="Google Shape;87;p4"/>
          <p:cNvSpPr/>
          <p:nvPr/>
        </p:nvSpPr>
        <p:spPr>
          <a:xfrm>
            <a:off x="10161389" y="2720697"/>
            <a:ext cx="463510" cy="463510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"/>
          <p:cNvSpPr/>
          <p:nvPr/>
        </p:nvSpPr>
        <p:spPr>
          <a:xfrm>
            <a:off x="10296882" y="2797850"/>
            <a:ext cx="192524" cy="309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00"/>
              <a:buFont typeface="Sora Medium"/>
              <a:buNone/>
            </a:pPr>
            <a:r>
              <a:rPr b="0" i="0" lang="en-US" sz="24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2</a:t>
            </a:r>
            <a:endParaRPr b="0" i="0" sz="2400" u="none" cap="none" strike="noStrike"/>
          </a:p>
        </p:txBody>
      </p:sp>
      <p:sp>
        <p:nvSpPr>
          <p:cNvPr id="89" name="Google Shape;89;p4"/>
          <p:cNvSpPr/>
          <p:nvPr/>
        </p:nvSpPr>
        <p:spPr>
          <a:xfrm>
            <a:off x="10830878" y="2720697"/>
            <a:ext cx="2810470" cy="3218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Sora Medium"/>
              <a:buNone/>
            </a:pPr>
            <a:r>
              <a:rPr b="0" i="0" lang="en-US" sz="20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Reducción de Costos</a:t>
            </a:r>
            <a:endParaRPr b="0" i="0" sz="2000" u="none" cap="none" strike="noStrike"/>
          </a:p>
        </p:txBody>
      </p:sp>
      <p:sp>
        <p:nvSpPr>
          <p:cNvPr id="90" name="Google Shape;90;p4"/>
          <p:cNvSpPr/>
          <p:nvPr/>
        </p:nvSpPr>
        <p:spPr>
          <a:xfrm>
            <a:off x="10830878" y="3166110"/>
            <a:ext cx="3078480" cy="164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cloud computing elimina la necesidad de adquirir y mantener infraestructura física, lo que se traduce en ahorros significativos.</a:t>
            </a:r>
            <a:endParaRPr b="0" i="0" sz="1600" u="none" cap="none" strike="noStrike"/>
          </a:p>
        </p:txBody>
      </p:sp>
      <p:sp>
        <p:nvSpPr>
          <p:cNvPr id="91" name="Google Shape;91;p4"/>
          <p:cNvSpPr/>
          <p:nvPr/>
        </p:nvSpPr>
        <p:spPr>
          <a:xfrm>
            <a:off x="6207443" y="5251609"/>
            <a:ext cx="463510" cy="463510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"/>
          <p:cNvSpPr/>
          <p:nvPr/>
        </p:nvSpPr>
        <p:spPr>
          <a:xfrm>
            <a:off x="6343412" y="5328761"/>
            <a:ext cx="191572" cy="309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00"/>
              <a:buFont typeface="Sora Medium"/>
              <a:buNone/>
            </a:pPr>
            <a:r>
              <a:rPr b="0" i="0" lang="en-US" sz="24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3</a:t>
            </a:r>
            <a:endParaRPr b="0" i="0" sz="2400" u="none" cap="none" strike="noStrike"/>
          </a:p>
        </p:txBody>
      </p:sp>
      <p:sp>
        <p:nvSpPr>
          <p:cNvPr id="93" name="Google Shape;93;p4"/>
          <p:cNvSpPr/>
          <p:nvPr/>
        </p:nvSpPr>
        <p:spPr>
          <a:xfrm>
            <a:off x="6876931" y="5251609"/>
            <a:ext cx="2575322" cy="3218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Sora Medium"/>
              <a:buNone/>
            </a:pPr>
            <a:r>
              <a:rPr b="0" i="0" lang="en-US" sz="20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Accesibilidad</a:t>
            </a:r>
            <a:endParaRPr b="0" i="0" sz="2000" u="none" cap="none" strike="noStrike"/>
          </a:p>
        </p:txBody>
      </p:sp>
      <p:sp>
        <p:nvSpPr>
          <p:cNvPr id="94" name="Google Shape;94;p4"/>
          <p:cNvSpPr/>
          <p:nvPr/>
        </p:nvSpPr>
        <p:spPr>
          <a:xfrm>
            <a:off x="6876931" y="5697022"/>
            <a:ext cx="3078480" cy="1318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Los datos y aplicaciones en la nube se pueden acceder desde cualquier dispositivo con conexión a Internet.</a:t>
            </a:r>
            <a:endParaRPr b="0" i="0" sz="1600" u="none" cap="none" strike="noStrike"/>
          </a:p>
        </p:txBody>
      </p:sp>
      <p:sp>
        <p:nvSpPr>
          <p:cNvPr id="95" name="Google Shape;95;p4"/>
          <p:cNvSpPr/>
          <p:nvPr/>
        </p:nvSpPr>
        <p:spPr>
          <a:xfrm>
            <a:off x="10161389" y="5251609"/>
            <a:ext cx="463510" cy="463510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"/>
          <p:cNvSpPr/>
          <p:nvPr/>
        </p:nvSpPr>
        <p:spPr>
          <a:xfrm>
            <a:off x="10292358" y="5328761"/>
            <a:ext cx="201454" cy="309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00"/>
              <a:buFont typeface="Sora Medium"/>
              <a:buNone/>
            </a:pPr>
            <a:r>
              <a:rPr b="0" i="0" lang="en-US" sz="24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4</a:t>
            </a:r>
            <a:endParaRPr b="0" i="0" sz="2400" u="none" cap="none" strike="noStrike"/>
          </a:p>
        </p:txBody>
      </p:sp>
      <p:sp>
        <p:nvSpPr>
          <p:cNvPr id="97" name="Google Shape;97;p4"/>
          <p:cNvSpPr/>
          <p:nvPr/>
        </p:nvSpPr>
        <p:spPr>
          <a:xfrm>
            <a:off x="10830878" y="5251609"/>
            <a:ext cx="3078480" cy="643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Sora Medium"/>
              <a:buNone/>
            </a:pPr>
            <a:r>
              <a:rPr b="0" i="0" lang="en-US" sz="20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Continuidad del Negocio</a:t>
            </a:r>
            <a:endParaRPr b="0" i="0" sz="2000" u="none" cap="none" strike="noStrike"/>
          </a:p>
        </p:txBody>
      </p:sp>
      <p:sp>
        <p:nvSpPr>
          <p:cNvPr id="98" name="Google Shape;98;p4"/>
          <p:cNvSpPr/>
          <p:nvPr/>
        </p:nvSpPr>
        <p:spPr>
          <a:xfrm>
            <a:off x="10830878" y="6018848"/>
            <a:ext cx="3078480" cy="1318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La redundancia y copias de seguridad en la nube mejoran la disponibilidad y resiliencia de la información.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4" name="Google Shape;1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"/>
          <p:cNvSpPr/>
          <p:nvPr/>
        </p:nvSpPr>
        <p:spPr>
          <a:xfrm>
            <a:off x="6178868" y="688538"/>
            <a:ext cx="7759065" cy="1236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850"/>
              <a:buFont typeface="Sora Medium"/>
              <a:buNone/>
            </a:pPr>
            <a:r>
              <a:rPr b="0" i="0" lang="en-US" sz="385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Casos de Uso del Cloud Computing en Ingeniería</a:t>
            </a:r>
            <a:endParaRPr b="0" i="0" sz="3850" u="none" cap="none" strike="noStrike"/>
          </a:p>
        </p:txBody>
      </p:sp>
      <p:sp>
        <p:nvSpPr>
          <p:cNvPr id="106" name="Google Shape;106;p5"/>
          <p:cNvSpPr/>
          <p:nvPr/>
        </p:nvSpPr>
        <p:spPr>
          <a:xfrm>
            <a:off x="6178868" y="2221587"/>
            <a:ext cx="3780711" cy="2406253"/>
          </a:xfrm>
          <a:prstGeom prst="roundRect">
            <a:avLst>
              <a:gd fmla="val 1233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"/>
          <p:cNvSpPr/>
          <p:nvPr/>
        </p:nvSpPr>
        <p:spPr>
          <a:xfrm>
            <a:off x="6376630" y="2419350"/>
            <a:ext cx="3345061" cy="309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Sora Medium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Modelado 3D y Simulación</a:t>
            </a:r>
            <a:endParaRPr b="0" i="0" sz="1900" u="none" cap="none" strike="noStrike"/>
          </a:p>
        </p:txBody>
      </p:sp>
      <p:sp>
        <p:nvSpPr>
          <p:cNvPr id="108" name="Google Shape;108;p5"/>
          <p:cNvSpPr/>
          <p:nvPr/>
        </p:nvSpPr>
        <p:spPr>
          <a:xfrm>
            <a:off x="6376630" y="2847142"/>
            <a:ext cx="3385185" cy="15829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b="0" i="0" lang="en-US" sz="15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Los recursos de cómputo y almacenamiento en la nube permiten a los ingenieros realizar simulaciones y diseños complejos de manera más eficiente.</a:t>
            </a:r>
            <a:endParaRPr b="0" i="0" sz="1550" u="none" cap="none" strike="noStrike"/>
          </a:p>
        </p:txBody>
      </p:sp>
      <p:sp>
        <p:nvSpPr>
          <p:cNvPr id="109" name="Google Shape;109;p5"/>
          <p:cNvSpPr/>
          <p:nvPr/>
        </p:nvSpPr>
        <p:spPr>
          <a:xfrm>
            <a:off x="10157341" y="2221587"/>
            <a:ext cx="3780711" cy="2406253"/>
          </a:xfrm>
          <a:prstGeom prst="roundRect">
            <a:avLst>
              <a:gd fmla="val 1233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10355104" y="2419350"/>
            <a:ext cx="2473047" cy="309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Sora Medium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Análisis de Datos</a:t>
            </a:r>
            <a:endParaRPr b="0" i="0" sz="1900" u="none" cap="none" strike="noStrike"/>
          </a:p>
        </p:txBody>
      </p:sp>
      <p:sp>
        <p:nvSpPr>
          <p:cNvPr id="111" name="Google Shape;111;p5"/>
          <p:cNvSpPr/>
          <p:nvPr/>
        </p:nvSpPr>
        <p:spPr>
          <a:xfrm>
            <a:off x="10355104" y="2847142"/>
            <a:ext cx="3385185" cy="15829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b="0" i="0" lang="en-US" sz="15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cloud computing facilita el procesamiento y análisis de grandes volúmenes de datos, lo que es fundamental para la toma de decisiones informadas.</a:t>
            </a:r>
            <a:endParaRPr b="0" i="0" sz="1550" u="none" cap="none" strike="noStrike"/>
          </a:p>
        </p:txBody>
      </p:sp>
      <p:sp>
        <p:nvSpPr>
          <p:cNvPr id="112" name="Google Shape;112;p5"/>
          <p:cNvSpPr/>
          <p:nvPr/>
        </p:nvSpPr>
        <p:spPr>
          <a:xfrm>
            <a:off x="6178868" y="4825603"/>
            <a:ext cx="3780711" cy="2715339"/>
          </a:xfrm>
          <a:prstGeom prst="roundRect">
            <a:avLst>
              <a:gd fmla="val 1093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/>
          <p:nvPr/>
        </p:nvSpPr>
        <p:spPr>
          <a:xfrm>
            <a:off x="6376630" y="5023366"/>
            <a:ext cx="3385185" cy="618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Sora Medium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Colaboración en Tiempo Real</a:t>
            </a:r>
            <a:endParaRPr b="0" i="0" sz="1900" u="none" cap="none" strike="noStrike"/>
          </a:p>
        </p:txBody>
      </p:sp>
      <p:sp>
        <p:nvSpPr>
          <p:cNvPr id="114" name="Google Shape;114;p5"/>
          <p:cNvSpPr/>
          <p:nvPr/>
        </p:nvSpPr>
        <p:spPr>
          <a:xfrm>
            <a:off x="6376630" y="5760244"/>
            <a:ext cx="3385185" cy="15829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b="0" i="0" lang="en-US" sz="15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Las herramientas de colaboración en la nube permiten a los equipos de ingeniería trabajar de manera remota y compartir información de forma segura.</a:t>
            </a:r>
            <a:endParaRPr b="0" i="0" sz="1550" u="none" cap="none" strike="noStrike"/>
          </a:p>
        </p:txBody>
      </p:sp>
      <p:sp>
        <p:nvSpPr>
          <p:cNvPr id="115" name="Google Shape;115;p5"/>
          <p:cNvSpPr/>
          <p:nvPr/>
        </p:nvSpPr>
        <p:spPr>
          <a:xfrm>
            <a:off x="10157341" y="4825603"/>
            <a:ext cx="3780711" cy="2715339"/>
          </a:xfrm>
          <a:prstGeom prst="roundRect">
            <a:avLst>
              <a:gd fmla="val 1093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"/>
          <p:cNvSpPr/>
          <p:nvPr/>
        </p:nvSpPr>
        <p:spPr>
          <a:xfrm>
            <a:off x="10355104" y="5023366"/>
            <a:ext cx="2708077" cy="309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Sora Medium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Gestión de Proyectos</a:t>
            </a:r>
            <a:endParaRPr b="0" i="0" sz="1900" u="none" cap="none" strike="noStrike"/>
          </a:p>
        </p:txBody>
      </p:sp>
      <p:sp>
        <p:nvSpPr>
          <p:cNvPr id="117" name="Google Shape;117;p5"/>
          <p:cNvSpPr/>
          <p:nvPr/>
        </p:nvSpPr>
        <p:spPr>
          <a:xfrm>
            <a:off x="10355104" y="5451158"/>
            <a:ext cx="3385185" cy="15829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b="0" i="0" lang="en-US" sz="15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Plataformas de gestión de proyectos basadas en la nube facilitan la planificación, el seguimiento y la coordinación de los proyectos de ingeniería.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3" name="Google Shape;12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99270" y="2112526"/>
            <a:ext cx="4975860" cy="400442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/>
          <p:nvPr/>
        </p:nvSpPr>
        <p:spPr>
          <a:xfrm>
            <a:off x="714494" y="889635"/>
            <a:ext cx="7715012" cy="1913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000"/>
              <a:buFont typeface="Sora Medium"/>
              <a:buNone/>
            </a:pPr>
            <a:r>
              <a:rPr b="0" i="0" lang="en-US" sz="400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Google Cloud: Características y Servicios Clave</a:t>
            </a:r>
            <a:endParaRPr b="0" i="0" sz="4000" u="none" cap="none" strike="noStrike"/>
          </a:p>
        </p:txBody>
      </p:sp>
      <p:pic>
        <p:nvPicPr>
          <p:cNvPr descr="preencoded.png" id="125" name="Google Shape;12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494" y="3109555"/>
            <a:ext cx="510302" cy="5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/>
          <p:nvPr/>
        </p:nvSpPr>
        <p:spPr>
          <a:xfrm>
            <a:off x="714494" y="3823930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Sora Medium"/>
              <a:buNone/>
            </a:pPr>
            <a:r>
              <a:rPr b="0" i="0" lang="en-US" sz="20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Compute Engine</a:t>
            </a:r>
            <a:endParaRPr b="0" i="0" sz="2000" u="none" cap="none" strike="noStrike"/>
          </a:p>
        </p:txBody>
      </p:sp>
      <p:sp>
        <p:nvSpPr>
          <p:cNvPr id="127" name="Google Shape;127;p6"/>
          <p:cNvSpPr/>
          <p:nvPr/>
        </p:nvSpPr>
        <p:spPr>
          <a:xfrm>
            <a:off x="714494" y="4265176"/>
            <a:ext cx="3704392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Infraestructura de máquinas virtuales altamente escalable y personalizable.</a:t>
            </a:r>
            <a:endParaRPr b="0" i="0" sz="1600" u="none" cap="none" strike="noStrike"/>
          </a:p>
        </p:txBody>
      </p:sp>
      <p:pic>
        <p:nvPicPr>
          <p:cNvPr descr="preencoded.png" id="128" name="Google Shape;12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4995" y="3109555"/>
            <a:ext cx="510302" cy="5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"/>
          <p:cNvSpPr/>
          <p:nvPr/>
        </p:nvSpPr>
        <p:spPr>
          <a:xfrm>
            <a:off x="4724995" y="3823930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Sora Medium"/>
              <a:buNone/>
            </a:pPr>
            <a:r>
              <a:rPr b="0" i="0" lang="en-US" sz="20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Cloud Storage</a:t>
            </a:r>
            <a:endParaRPr b="0" i="0" sz="2000" u="none" cap="none" strike="noStrike"/>
          </a:p>
        </p:txBody>
      </p:sp>
      <p:sp>
        <p:nvSpPr>
          <p:cNvPr id="130" name="Google Shape;130;p6"/>
          <p:cNvSpPr/>
          <p:nvPr/>
        </p:nvSpPr>
        <p:spPr>
          <a:xfrm>
            <a:off x="4724995" y="4265176"/>
            <a:ext cx="3704511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Solución de almacenamiento seguro y escalable para datos en la nube.</a:t>
            </a:r>
            <a:endParaRPr b="0" i="0" sz="1600" u="none" cap="none" strike="noStrike"/>
          </a:p>
        </p:txBody>
      </p:sp>
      <p:pic>
        <p:nvPicPr>
          <p:cNvPr descr="preencoded.png" id="131" name="Google Shape;13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4494" y="5530929"/>
            <a:ext cx="510302" cy="5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/>
          <p:nvPr/>
        </p:nvSpPr>
        <p:spPr>
          <a:xfrm>
            <a:off x="714494" y="6245304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Sora Medium"/>
              <a:buNone/>
            </a:pPr>
            <a:r>
              <a:rPr b="0" i="0" lang="en-US" sz="20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Cloud SQL</a:t>
            </a:r>
            <a:endParaRPr b="0" i="0" sz="2000" u="none" cap="none" strike="noStrike"/>
          </a:p>
        </p:txBody>
      </p:sp>
      <p:sp>
        <p:nvSpPr>
          <p:cNvPr id="133" name="Google Shape;133;p6"/>
          <p:cNvSpPr/>
          <p:nvPr/>
        </p:nvSpPr>
        <p:spPr>
          <a:xfrm>
            <a:off x="714494" y="6686550"/>
            <a:ext cx="3704392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Servicio de base de datos relacional completamente administrado.</a:t>
            </a:r>
            <a:endParaRPr b="0" i="0" sz="1600" u="none" cap="none" strike="noStrike"/>
          </a:p>
        </p:txBody>
      </p:sp>
      <p:pic>
        <p:nvPicPr>
          <p:cNvPr descr="preencoded.png" id="134" name="Google Shape;134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24995" y="5530929"/>
            <a:ext cx="510302" cy="5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/>
          <p:nvPr/>
        </p:nvSpPr>
        <p:spPr>
          <a:xfrm>
            <a:off x="4724995" y="6245304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Sora Medium"/>
              <a:buNone/>
            </a:pPr>
            <a:r>
              <a:rPr b="0" i="0" lang="en-US" sz="20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BigQuery</a:t>
            </a:r>
            <a:endParaRPr b="0" i="0" sz="2000" u="none" cap="none" strike="noStrike"/>
          </a:p>
        </p:txBody>
      </p:sp>
      <p:sp>
        <p:nvSpPr>
          <p:cNvPr id="136" name="Google Shape;136;p6"/>
          <p:cNvSpPr/>
          <p:nvPr/>
        </p:nvSpPr>
        <p:spPr>
          <a:xfrm>
            <a:off x="4724995" y="6686550"/>
            <a:ext cx="3704511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Plataforma de análisis de datos de alto rendimiento y escala empresarial.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2" name="Google Shape;14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3" name="Google Shape;14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9151" y="2715220"/>
            <a:ext cx="4975979" cy="279904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7"/>
          <p:cNvSpPr/>
          <p:nvPr/>
        </p:nvSpPr>
        <p:spPr>
          <a:xfrm>
            <a:off x="714494" y="726281"/>
            <a:ext cx="7715012" cy="1913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000"/>
              <a:buFont typeface="Sora Medium"/>
              <a:buNone/>
            </a:pPr>
            <a:r>
              <a:rPr b="0" i="0" lang="en-US" sz="400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Microsoft Azure: Características y Servicios Clave</a:t>
            </a:r>
            <a:endParaRPr b="0" i="0" sz="4000" u="none" cap="none" strike="noStrike"/>
          </a:p>
        </p:txBody>
      </p:sp>
      <p:pic>
        <p:nvPicPr>
          <p:cNvPr descr="preencoded.png" id="145" name="Google Shape;14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494" y="2946202"/>
            <a:ext cx="510302" cy="5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7"/>
          <p:cNvSpPr/>
          <p:nvPr/>
        </p:nvSpPr>
        <p:spPr>
          <a:xfrm>
            <a:off x="714494" y="3660577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Sora Medium"/>
              <a:buNone/>
            </a:pPr>
            <a:r>
              <a:rPr b="0" i="0" lang="en-US" sz="20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Máquinas Virtuales</a:t>
            </a:r>
            <a:endParaRPr b="0" i="0" sz="2000" u="none" cap="none" strike="noStrike"/>
          </a:p>
        </p:txBody>
      </p:sp>
      <p:sp>
        <p:nvSpPr>
          <p:cNvPr id="147" name="Google Shape;147;p7"/>
          <p:cNvSpPr/>
          <p:nvPr/>
        </p:nvSpPr>
        <p:spPr>
          <a:xfrm>
            <a:off x="714494" y="4101822"/>
            <a:ext cx="3704392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Infraestructura de cómputo escalable y personalizable en la nube.</a:t>
            </a:r>
            <a:endParaRPr b="0" i="0" sz="1600" u="none" cap="none" strike="noStrike"/>
          </a:p>
        </p:txBody>
      </p:sp>
      <p:pic>
        <p:nvPicPr>
          <p:cNvPr descr="preencoded.png" id="148" name="Google Shape;14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24995" y="2946202"/>
            <a:ext cx="510302" cy="5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"/>
          <p:cNvSpPr/>
          <p:nvPr/>
        </p:nvSpPr>
        <p:spPr>
          <a:xfrm>
            <a:off x="4724995" y="3660577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Sora Medium"/>
              <a:buNone/>
            </a:pPr>
            <a:r>
              <a:rPr b="0" i="0" lang="en-US" sz="20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Almacenamiento</a:t>
            </a:r>
            <a:endParaRPr b="0" i="0" sz="2000" u="none" cap="none" strike="noStrike"/>
          </a:p>
        </p:txBody>
      </p:sp>
      <p:sp>
        <p:nvSpPr>
          <p:cNvPr id="150" name="Google Shape;150;p7"/>
          <p:cNvSpPr/>
          <p:nvPr/>
        </p:nvSpPr>
        <p:spPr>
          <a:xfrm>
            <a:off x="4724995" y="4101822"/>
            <a:ext cx="3704511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Soluciones de almacenamiento seguro y duradero para todo tipo de datos.</a:t>
            </a:r>
            <a:endParaRPr b="0" i="0" sz="1600" u="none" cap="none" strike="noStrike"/>
          </a:p>
        </p:txBody>
      </p:sp>
      <p:pic>
        <p:nvPicPr>
          <p:cNvPr descr="preencoded.png" id="151" name="Google Shape;151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4494" y="5367576"/>
            <a:ext cx="510302" cy="5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/>
          <p:nvPr/>
        </p:nvSpPr>
        <p:spPr>
          <a:xfrm>
            <a:off x="714494" y="6081951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Sora Medium"/>
              <a:buNone/>
            </a:pPr>
            <a:r>
              <a:rPr b="0" i="0" lang="en-US" sz="20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Contenedores</a:t>
            </a:r>
            <a:endParaRPr b="0" i="0" sz="2000" u="none" cap="none" strike="noStrike"/>
          </a:p>
        </p:txBody>
      </p:sp>
      <p:sp>
        <p:nvSpPr>
          <p:cNvPr id="153" name="Google Shape;153;p7"/>
          <p:cNvSpPr/>
          <p:nvPr/>
        </p:nvSpPr>
        <p:spPr>
          <a:xfrm>
            <a:off x="714494" y="6523196"/>
            <a:ext cx="3704392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Plataforma para ejecutar y escalar aplicaciones en entornos aislados.</a:t>
            </a:r>
            <a:endParaRPr b="0" i="0" sz="1600" u="none" cap="none" strike="noStrike"/>
          </a:p>
        </p:txBody>
      </p:sp>
      <p:pic>
        <p:nvPicPr>
          <p:cNvPr descr="preencoded.png" id="154" name="Google Shape;154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24995" y="5367576"/>
            <a:ext cx="510302" cy="5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/>
          <p:nvPr/>
        </p:nvSpPr>
        <p:spPr>
          <a:xfrm>
            <a:off x="4724995" y="6081951"/>
            <a:ext cx="2920127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Sora Medium"/>
              <a:buNone/>
            </a:pPr>
            <a:r>
              <a:rPr b="0" i="0" lang="en-US" sz="20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Funciones sin servidor</a:t>
            </a:r>
            <a:endParaRPr b="0" i="0" sz="2000" u="none" cap="none" strike="noStrike"/>
          </a:p>
        </p:txBody>
      </p:sp>
      <p:sp>
        <p:nvSpPr>
          <p:cNvPr id="156" name="Google Shape;156;p7"/>
          <p:cNvSpPr/>
          <p:nvPr/>
        </p:nvSpPr>
        <p:spPr>
          <a:xfrm>
            <a:off x="4724995" y="6523196"/>
            <a:ext cx="3704511" cy="980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Servicio que permite ejecutar código sin necesidad de administrar servidores.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2" name="Google Shape;1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/>
          <p:nvPr/>
        </p:nvSpPr>
        <p:spPr>
          <a:xfrm>
            <a:off x="683300" y="538639"/>
            <a:ext cx="7777401" cy="1220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800"/>
              <a:buFont typeface="Sora Medium"/>
              <a:buNone/>
            </a:pPr>
            <a:r>
              <a:rPr b="0" i="0" lang="en-US" sz="380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Recomendaciones y Próximos Pasos</a:t>
            </a:r>
            <a:endParaRPr b="0" i="0" sz="3800" u="none" cap="none" strike="noStrike"/>
          </a:p>
        </p:txBody>
      </p:sp>
      <p:sp>
        <p:nvSpPr>
          <p:cNvPr id="164" name="Google Shape;164;p8"/>
          <p:cNvSpPr/>
          <p:nvPr/>
        </p:nvSpPr>
        <p:spPr>
          <a:xfrm>
            <a:off x="964644" y="2051804"/>
            <a:ext cx="22860" cy="5639157"/>
          </a:xfrm>
          <a:prstGeom prst="roundRect">
            <a:avLst>
              <a:gd fmla="val 128122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8"/>
          <p:cNvSpPr/>
          <p:nvPr/>
        </p:nvSpPr>
        <p:spPr>
          <a:xfrm>
            <a:off x="1172825" y="2479477"/>
            <a:ext cx="683300" cy="22860"/>
          </a:xfrm>
          <a:prstGeom prst="roundRect">
            <a:avLst>
              <a:gd fmla="val 128122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"/>
          <p:cNvSpPr/>
          <p:nvPr/>
        </p:nvSpPr>
        <p:spPr>
          <a:xfrm>
            <a:off x="756464" y="2271355"/>
            <a:ext cx="439222" cy="439222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"/>
          <p:cNvSpPr/>
          <p:nvPr/>
        </p:nvSpPr>
        <p:spPr>
          <a:xfrm>
            <a:off x="914102" y="2344460"/>
            <a:ext cx="123944" cy="292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Sora Medium"/>
              <a:buNone/>
            </a:pPr>
            <a:r>
              <a:rPr b="0" i="0" lang="en-US" sz="23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1</a:t>
            </a:r>
            <a:endParaRPr b="0" i="0" sz="2300" u="none" cap="none" strike="noStrike"/>
          </a:p>
        </p:txBody>
      </p:sp>
      <p:sp>
        <p:nvSpPr>
          <p:cNvPr id="168" name="Google Shape;168;p8"/>
          <p:cNvSpPr/>
          <p:nvPr/>
        </p:nvSpPr>
        <p:spPr>
          <a:xfrm>
            <a:off x="2049899" y="2246948"/>
            <a:ext cx="2440662" cy="305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Sora Medium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Explorar</a:t>
            </a:r>
            <a:endParaRPr b="0" i="0" sz="1900" u="none" cap="none" strike="noStrike"/>
          </a:p>
        </p:txBody>
      </p:sp>
      <p:sp>
        <p:nvSpPr>
          <p:cNvPr id="169" name="Google Shape;169;p8"/>
          <p:cNvSpPr/>
          <p:nvPr/>
        </p:nvSpPr>
        <p:spPr>
          <a:xfrm>
            <a:off x="2049899" y="2669024"/>
            <a:ext cx="6410801" cy="937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00"/>
              <a:buFont typeface="Noto Sans TC"/>
              <a:buNone/>
            </a:pPr>
            <a:r>
              <a:rPr b="0" i="0" lang="en-US" sz="15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Investigue más sobre los principales proveedores de cloud computing y compare sus servicios y características para encontrar la mejor opción para sus necesidades.</a:t>
            </a:r>
            <a:endParaRPr b="0" i="0" sz="1500" u="none" cap="none" strike="noStrike"/>
          </a:p>
        </p:txBody>
      </p:sp>
      <p:sp>
        <p:nvSpPr>
          <p:cNvPr id="170" name="Google Shape;170;p8"/>
          <p:cNvSpPr/>
          <p:nvPr/>
        </p:nvSpPr>
        <p:spPr>
          <a:xfrm>
            <a:off x="1172825" y="4424243"/>
            <a:ext cx="683300" cy="22860"/>
          </a:xfrm>
          <a:prstGeom prst="roundRect">
            <a:avLst>
              <a:gd fmla="val 128122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8"/>
          <p:cNvSpPr/>
          <p:nvPr/>
        </p:nvSpPr>
        <p:spPr>
          <a:xfrm>
            <a:off x="756464" y="4216122"/>
            <a:ext cx="439222" cy="439222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"/>
          <p:cNvSpPr/>
          <p:nvPr/>
        </p:nvSpPr>
        <p:spPr>
          <a:xfrm>
            <a:off x="884813" y="4289227"/>
            <a:ext cx="182404" cy="292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Sora Medium"/>
              <a:buNone/>
            </a:pPr>
            <a:r>
              <a:rPr b="0" i="0" lang="en-US" sz="23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2</a:t>
            </a:r>
            <a:endParaRPr b="0" i="0" sz="2300" u="none" cap="none" strike="noStrike"/>
          </a:p>
        </p:txBody>
      </p:sp>
      <p:sp>
        <p:nvSpPr>
          <p:cNvPr id="173" name="Google Shape;173;p8"/>
          <p:cNvSpPr/>
          <p:nvPr/>
        </p:nvSpPr>
        <p:spPr>
          <a:xfrm>
            <a:off x="2049899" y="4191714"/>
            <a:ext cx="2440662" cy="305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Sora Medium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Aprender</a:t>
            </a:r>
            <a:endParaRPr b="0" i="0" sz="1900" u="none" cap="none" strike="noStrike"/>
          </a:p>
        </p:txBody>
      </p:sp>
      <p:sp>
        <p:nvSpPr>
          <p:cNvPr id="174" name="Google Shape;174;p8"/>
          <p:cNvSpPr/>
          <p:nvPr/>
        </p:nvSpPr>
        <p:spPr>
          <a:xfrm>
            <a:off x="2049899" y="4613791"/>
            <a:ext cx="6410801" cy="937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00"/>
              <a:buFont typeface="Noto Sans TC"/>
              <a:buNone/>
            </a:pPr>
            <a:r>
              <a:rPr b="0" i="0" lang="en-US" sz="15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Participe en cursos, seminarios y certificaciones relacionados con el cloud computing para adquirir las habilidades necesarias y mantenerse actualizado.</a:t>
            </a:r>
            <a:endParaRPr b="0" i="0" sz="1500" u="none" cap="none" strike="noStrike"/>
          </a:p>
        </p:txBody>
      </p:sp>
      <p:sp>
        <p:nvSpPr>
          <p:cNvPr id="175" name="Google Shape;175;p8"/>
          <p:cNvSpPr/>
          <p:nvPr/>
        </p:nvSpPr>
        <p:spPr>
          <a:xfrm>
            <a:off x="1172825" y="6369010"/>
            <a:ext cx="683300" cy="22860"/>
          </a:xfrm>
          <a:prstGeom prst="roundRect">
            <a:avLst>
              <a:gd fmla="val 128122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"/>
          <p:cNvSpPr/>
          <p:nvPr/>
        </p:nvSpPr>
        <p:spPr>
          <a:xfrm>
            <a:off x="756464" y="6160889"/>
            <a:ext cx="439222" cy="439222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"/>
          <p:cNvSpPr/>
          <p:nvPr/>
        </p:nvSpPr>
        <p:spPr>
          <a:xfrm>
            <a:off x="885289" y="6233993"/>
            <a:ext cx="181570" cy="292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Sora Medium"/>
              <a:buNone/>
            </a:pPr>
            <a:r>
              <a:rPr b="0" i="0" lang="en-US" sz="23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3</a:t>
            </a:r>
            <a:endParaRPr b="0" i="0" sz="2300" u="none" cap="none" strike="noStrike"/>
          </a:p>
        </p:txBody>
      </p:sp>
      <p:sp>
        <p:nvSpPr>
          <p:cNvPr id="178" name="Google Shape;178;p8"/>
          <p:cNvSpPr/>
          <p:nvPr/>
        </p:nvSpPr>
        <p:spPr>
          <a:xfrm>
            <a:off x="2049899" y="6136481"/>
            <a:ext cx="2440662" cy="305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Sora Medium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Implementar</a:t>
            </a:r>
            <a:endParaRPr b="0" i="0" sz="1900" u="none" cap="none" strike="noStrike"/>
          </a:p>
        </p:txBody>
      </p:sp>
      <p:sp>
        <p:nvSpPr>
          <p:cNvPr id="179" name="Google Shape;179;p8"/>
          <p:cNvSpPr/>
          <p:nvPr/>
        </p:nvSpPr>
        <p:spPr>
          <a:xfrm>
            <a:off x="2049899" y="6558558"/>
            <a:ext cx="6410801" cy="937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00"/>
              <a:buFont typeface="Noto Sans TC"/>
              <a:buNone/>
            </a:pPr>
            <a:r>
              <a:rPr b="0" i="0" lang="en-US" sz="15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Comience a migrar cargas de trabajo y aplicaciones a la nube de manera gradual y planificada, aprovechando los beneficios que ofrece el cloud computing.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2024-11-03T02:44:55Z</dcterms:created>
  <dc:creator>PptxGenJS</dc:creator>
</cp:coreProperties>
</file>